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0"/>
  </p:notesMasterIdLst>
  <p:sldIdLst>
    <p:sldId id="256" r:id="rId2"/>
    <p:sldId id="257" r:id="rId3"/>
    <p:sldId id="275" r:id="rId4"/>
    <p:sldId id="273" r:id="rId5"/>
    <p:sldId id="274" r:id="rId6"/>
    <p:sldId id="258" r:id="rId7"/>
    <p:sldId id="276" r:id="rId8"/>
    <p:sldId id="279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72" r:id="rId19"/>
  </p:sldIdLst>
  <p:sldSz cx="9144000" cy="6858000" type="screen4x3"/>
  <p:notesSz cx="6858000" cy="9144000"/>
  <p:embeddedFontLst>
    <p:embeddedFont>
      <p:font typeface="Georgia" panose="02040502050405020303" pitchFamily="18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Source Sans Pro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874090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krug.ru/article/show/3032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>
            <a:spLocks noGrp="1"/>
          </p:cNvSpPr>
          <p:nvPr>
            <p:ph type="subTitle" idx="1"/>
          </p:nvPr>
        </p:nvSpPr>
        <p:spPr>
          <a:xfrm>
            <a:off x="381000" y="1767840"/>
            <a:ext cx="8458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25" rIns="91425" bIns="45700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40"/>
            </a:pPr>
            <a:r>
              <a:rPr lang="ru-RU" sz="3740" b="0" i="0" u="none" strike="noStrike" cap="none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ТЕХНОЛОГИИ ИНКЛЮЗИВНОГО ОБРАЗОВАНИЯ  </a:t>
            </a:r>
            <a:r>
              <a:rPr lang="ru-RU" sz="3740" b="0" i="0" u="none" strike="noStrike" cap="none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В </a:t>
            </a:r>
            <a:r>
              <a:rPr lang="ru-RU" sz="3740" b="0" i="0" u="none" strike="noStrike" cap="none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СРЕДНЕЙ ШКОЛЕ</a:t>
            </a:r>
            <a:endParaRPr sz="119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5" name="Google Shape;95;p13"/>
          <p:cNvSpPr/>
          <p:nvPr/>
        </p:nvSpPr>
        <p:spPr>
          <a:xfrm>
            <a:off x="3995936" y="5445224"/>
            <a:ext cx="45720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Выполнила: Волегова Т.В.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Учитель истории и обществознания</a:t>
            </a:r>
            <a:r>
              <a:rPr lang="ru-RU" sz="1800" b="0" i="0" u="none" strike="noStrike" cap="none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sz="18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17"/>
          <p:cNvGrpSpPr/>
          <p:nvPr/>
        </p:nvGrpSpPr>
        <p:grpSpPr>
          <a:xfrm>
            <a:off x="1475661" y="692703"/>
            <a:ext cx="7260062" cy="2950094"/>
            <a:chOff x="5" y="144023"/>
            <a:chExt cx="7260062" cy="2950094"/>
          </a:xfrm>
        </p:grpSpPr>
        <p:sp>
          <p:nvSpPr>
            <p:cNvPr id="132" name="Google Shape;132;p17"/>
            <p:cNvSpPr/>
            <p:nvPr/>
          </p:nvSpPr>
          <p:spPr>
            <a:xfrm>
              <a:off x="792097" y="144023"/>
              <a:ext cx="5557327" cy="836859"/>
            </a:xfrm>
            <a:prstGeom prst="roundRect">
              <a:avLst>
                <a:gd name="adj" fmla="val 10000"/>
              </a:avLst>
            </a:prstGeom>
            <a:solidFill>
              <a:srgbClr val="A3855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7"/>
            <p:cNvSpPr txBox="1"/>
            <p:nvPr/>
          </p:nvSpPr>
          <p:spPr>
            <a:xfrm>
              <a:off x="816608" y="168534"/>
              <a:ext cx="5508305" cy="7878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1120"/>
                </a:spcBef>
                <a:spcAft>
                  <a:spcPts val="0"/>
                </a:spcAft>
                <a:buNone/>
              </a:pPr>
              <a:r>
                <a:rPr lang="ru-RU" sz="2400" dirty="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Педагогические технологии инклюзивного образования 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endParaRPr sz="11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None/>
              </a:pPr>
              <a:endParaRPr sz="11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None/>
              </a:pPr>
              <a:endParaRPr sz="11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34" name="Google Shape;134;p17"/>
            <p:cNvSpPr/>
            <p:nvPr/>
          </p:nvSpPr>
          <p:spPr>
            <a:xfrm>
              <a:off x="1613819" y="980882"/>
              <a:ext cx="1956942" cy="14673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5F6163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35" name="Google Shape;135;p17"/>
            <p:cNvSpPr/>
            <p:nvPr/>
          </p:nvSpPr>
          <p:spPr>
            <a:xfrm>
              <a:off x="5" y="2448269"/>
              <a:ext cx="3227626" cy="608321"/>
            </a:xfrm>
            <a:prstGeom prst="roundRect">
              <a:avLst>
                <a:gd name="adj" fmla="val 10000"/>
              </a:avLst>
            </a:prstGeom>
            <a:solidFill>
              <a:srgbClr val="A3855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7"/>
            <p:cNvSpPr txBox="1"/>
            <p:nvPr/>
          </p:nvSpPr>
          <p:spPr>
            <a:xfrm>
              <a:off x="17822" y="2466086"/>
              <a:ext cx="3191992" cy="5726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600" dirty="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Игровые технологии </a:t>
              </a:r>
              <a:endParaRPr sz="26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37" name="Google Shape;137;p17"/>
            <p:cNvSpPr/>
            <p:nvPr/>
          </p:nvSpPr>
          <p:spPr>
            <a:xfrm>
              <a:off x="3570761" y="980882"/>
              <a:ext cx="2075493" cy="14673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5F6163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38" name="Google Shape;138;p17"/>
            <p:cNvSpPr/>
            <p:nvPr/>
          </p:nvSpPr>
          <p:spPr>
            <a:xfrm>
              <a:off x="4032441" y="2448269"/>
              <a:ext cx="3227626" cy="645848"/>
            </a:xfrm>
            <a:prstGeom prst="roundRect">
              <a:avLst>
                <a:gd name="adj" fmla="val 10000"/>
              </a:avLst>
            </a:prstGeom>
            <a:solidFill>
              <a:srgbClr val="A3855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7"/>
            <p:cNvSpPr txBox="1"/>
            <p:nvPr/>
          </p:nvSpPr>
          <p:spPr>
            <a:xfrm>
              <a:off x="4051357" y="2467185"/>
              <a:ext cx="3189794" cy="6080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600" dirty="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ИКТ-технологии</a:t>
              </a:r>
              <a:endParaRPr sz="26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140" name="Google Shape;140;p17"/>
          <p:cNvGrpSpPr/>
          <p:nvPr/>
        </p:nvGrpSpPr>
        <p:grpSpPr>
          <a:xfrm>
            <a:off x="1691680" y="4509120"/>
            <a:ext cx="3264000" cy="953277"/>
            <a:chOff x="144022" y="1656188"/>
            <a:chExt cx="3264000" cy="619481"/>
          </a:xfrm>
        </p:grpSpPr>
        <p:sp>
          <p:nvSpPr>
            <p:cNvPr id="141" name="Google Shape;141;p17"/>
            <p:cNvSpPr/>
            <p:nvPr/>
          </p:nvSpPr>
          <p:spPr>
            <a:xfrm>
              <a:off x="144022" y="1656188"/>
              <a:ext cx="3227626" cy="608321"/>
            </a:xfrm>
            <a:prstGeom prst="roundRect">
              <a:avLst>
                <a:gd name="adj" fmla="val 10000"/>
              </a:avLst>
            </a:prstGeom>
            <a:solidFill>
              <a:srgbClr val="A3855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7"/>
            <p:cNvSpPr/>
            <p:nvPr/>
          </p:nvSpPr>
          <p:spPr>
            <a:xfrm>
              <a:off x="216030" y="1702982"/>
              <a:ext cx="3191992" cy="5726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342900" marR="0" lvl="0" indent="-3429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342900" marR="0" lvl="0" indent="-342900" algn="l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lang="ru-RU" sz="2400" dirty="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Технология уровневой дифференциации</a:t>
              </a:r>
              <a:endParaRPr sz="24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342900" marR="0" lvl="0" indent="-241300" algn="l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Source Sans Pro"/>
                <a:buNone/>
              </a:pPr>
              <a:endParaRPr sz="16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342900" marR="0" lvl="0" indent="-34290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None/>
              </a:pPr>
              <a:endParaRPr sz="16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cxnSp>
        <p:nvCxnSpPr>
          <p:cNvPr id="143" name="Google Shape;143;p17"/>
          <p:cNvCxnSpPr/>
          <p:nvPr/>
        </p:nvCxnSpPr>
        <p:spPr>
          <a:xfrm flipH="1">
            <a:off x="4572000" y="2276872"/>
            <a:ext cx="432048" cy="2304256"/>
          </a:xfrm>
          <a:prstGeom prst="straightConnector1">
            <a:avLst/>
          </a:prstGeom>
          <a:noFill/>
          <a:ln w="25400" cap="flat" cmpd="sng">
            <a:solidFill>
              <a:srgbClr val="75777B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44" name="Google Shape;144;p17"/>
          <p:cNvGrpSpPr/>
          <p:nvPr/>
        </p:nvGrpSpPr>
        <p:grpSpPr>
          <a:xfrm>
            <a:off x="5364088" y="4509120"/>
            <a:ext cx="3227626" cy="936104"/>
            <a:chOff x="576070" y="1656187"/>
            <a:chExt cx="3227626" cy="608321"/>
          </a:xfrm>
        </p:grpSpPr>
        <p:sp>
          <p:nvSpPr>
            <p:cNvPr id="145" name="Google Shape;145;p17"/>
            <p:cNvSpPr/>
            <p:nvPr/>
          </p:nvSpPr>
          <p:spPr>
            <a:xfrm>
              <a:off x="576070" y="1656187"/>
              <a:ext cx="3227626" cy="608321"/>
            </a:xfrm>
            <a:prstGeom prst="roundRect">
              <a:avLst>
                <a:gd name="adj" fmla="val 10000"/>
              </a:avLst>
            </a:prstGeom>
            <a:solidFill>
              <a:srgbClr val="A3855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7"/>
            <p:cNvSpPr/>
            <p:nvPr/>
          </p:nvSpPr>
          <p:spPr>
            <a:xfrm>
              <a:off x="576070" y="1656188"/>
              <a:ext cx="3191992" cy="5726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342900" marR="0" lvl="0" indent="-3429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342900" marR="0" lvl="0" indent="-342900" algn="l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lang="ru-RU" sz="2400" dirty="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Домашнее обучение</a:t>
              </a:r>
              <a:endParaRPr dirty="0"/>
            </a:p>
            <a:p>
              <a:pPr marL="342900" marR="0" lvl="0" indent="-241300" algn="l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Source Sans Pro"/>
                <a:buNone/>
              </a:pPr>
              <a:endParaRPr sz="16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342900" marR="0" lvl="0" indent="-34290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None/>
              </a:pPr>
              <a:endParaRPr sz="16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cxnSp>
        <p:nvCxnSpPr>
          <p:cNvPr id="147" name="Google Shape;147;p17"/>
          <p:cNvCxnSpPr/>
          <p:nvPr/>
        </p:nvCxnSpPr>
        <p:spPr>
          <a:xfrm>
            <a:off x="5076056" y="2276872"/>
            <a:ext cx="648072" cy="2304256"/>
          </a:xfrm>
          <a:prstGeom prst="straightConnector1">
            <a:avLst/>
          </a:prstGeom>
          <a:noFill/>
          <a:ln w="25400" cap="flat" cmpd="sng">
            <a:solidFill>
              <a:srgbClr val="75777B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8"/>
          <p:cNvSpPr txBox="1">
            <a:spLocks noGrp="1"/>
          </p:cNvSpPr>
          <p:nvPr>
            <p:ph type="subTitle" idx="1"/>
          </p:nvPr>
        </p:nvSpPr>
        <p:spPr>
          <a:xfrm>
            <a:off x="1403648" y="1268760"/>
            <a:ext cx="7344816" cy="5256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25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80"/>
              <a:buFont typeface="Arial"/>
              <a:buNone/>
            </a:pPr>
            <a:r>
              <a:rPr lang="ru-RU" sz="1480" b="0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ПРИМЕНЕНИЕ ИКТ В ИНКЛЮЗИВНОМ ОБРАЗОВАНИИ ПОЗВОЛЯЕТ ОПТИМИЗИРОВАТЬ  УЧЕБНУЮ СРЕДУ, ОБЕСПЕЧИВАЯ АЛЬТЕРНАТИВНЫЙ И , ЧТО ОСОБЕННО ВАЖНО, ДОСТУПНЫЙ  ПОЛЬЗОВАТЕЛЮ  ФОРМАТ ЦИФРОВЫХ ОБРАЗОВАТЕЛЬНЫХ РЕСУРСОВ. 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80"/>
              <a:buFont typeface="Arial"/>
              <a:buNone/>
            </a:pPr>
            <a:r>
              <a:rPr lang="ru-RU" sz="1480" b="0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БЛАГОДАРЯ ИСПОЛЬЗОВАНИЮ ПРОГРАММНЫХ СРЕДСТВ АВТОМАТИЗИРОВАННОЙ РАЗРАБОТКИ УЧЕБНЫХ КУРСОВ, СОДЕРЖАНИЕ УЧЕБНОЙ ПРОГРАММЫ МОЖЕТ БЫТЬ ПРЕДСТАВЛЕНО РАЗЛИЧНЫМИ СПОСОБАМИ: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80"/>
              <a:buFont typeface="Arial"/>
              <a:buNone/>
            </a:pPr>
            <a:r>
              <a:rPr lang="ru-RU" sz="1480" b="0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         - В КАЧЕСТВЕ ТЕКСТА НА САЙТЕ В ИНТЕРНЕТЕ;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80"/>
              <a:buFont typeface="Arial"/>
              <a:buNone/>
            </a:pPr>
            <a:r>
              <a:rPr lang="ru-RU" sz="1480" b="0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         - АНИМИРОВАННОГО ИЗОБРАЖЕНИЯ;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80"/>
              <a:buFont typeface="Arial"/>
              <a:buNone/>
            </a:pPr>
            <a:r>
              <a:rPr lang="ru-RU" sz="1480" b="0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         - ВИРТУАЛЬНОЙ РЕАЛЬНОСТИ;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80"/>
              <a:buFont typeface="Arial"/>
              <a:buNone/>
            </a:pPr>
            <a:r>
              <a:rPr lang="ru-RU" sz="1480" b="0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         - МУЛЬТИМЕДИЙНОГО; ПРОДУКТА , ВКЛЮЧАЯ ЦИФРОВУЮ ЗВУКОЗАПИСЬ И ВИДЕО.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80"/>
              <a:buFont typeface="Arial"/>
              <a:buNone/>
            </a:pPr>
            <a:endParaRPr sz="148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80"/>
              <a:buFont typeface="Arial"/>
              <a:buNone/>
            </a:pPr>
            <a:r>
              <a:rPr lang="ru-RU" sz="1480" b="0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ПРИ ИЗУЧЕНИИ ПРЕДМЕТОВ МОГУТ БЫТЬ ИСПОЛЬЗОВАНЫ РАЗНООБРАЗНЫЕ ТЕХНОЛОГИИ, ПОДДЕРЖИВАЮЩИЕ ПРОЦЕСС КОММУНИКАЦИИ МЕЖДУ УЧАСТНИКАМИ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80"/>
              <a:buFont typeface="Arial"/>
              <a:buNone/>
            </a:pPr>
            <a:endParaRPr sz="148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2" name="Google Shape;152;p18"/>
          <p:cNvSpPr txBox="1">
            <a:spLocks noGrp="1"/>
          </p:cNvSpPr>
          <p:nvPr>
            <p:ph type="ctrTitle"/>
          </p:nvPr>
        </p:nvSpPr>
        <p:spPr>
          <a:xfrm>
            <a:off x="971600" y="-53144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A38557"/>
              </a:buClr>
              <a:buSzPts val="3200"/>
              <a:buFont typeface="Source Sans Pro"/>
              <a:buNone/>
            </a:pPr>
            <a:r>
              <a:rPr lang="ru-RU" sz="3200" b="1" i="0" u="none" strike="noStrike" cap="none" dirty="0">
                <a:solidFill>
                  <a:srgbClr val="A3855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ИКТ - ТЕХНОЛОГИИ</a:t>
            </a:r>
            <a:endParaRPr sz="3200" b="1" i="0" u="none" strike="noStrike" cap="none" dirty="0">
              <a:solidFill>
                <a:srgbClr val="A3855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54" name="Google Shape;154;p18" descr="http://www.deafworld.ru/Reports/8979.jpg"/>
          <p:cNvPicPr preferRelativeResize="0"/>
          <p:nvPr/>
        </p:nvPicPr>
        <p:blipFill rotWithShape="1">
          <a:blip r:embed="rId3">
            <a:alphaModFix/>
          </a:blip>
          <a:srcRect l="22724" t="4546" r="22738" b="37500"/>
          <a:stretch/>
        </p:blipFill>
        <p:spPr>
          <a:xfrm>
            <a:off x="5868144" y="5085184"/>
            <a:ext cx="2448272" cy="1300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9"/>
          <p:cNvSpPr txBox="1">
            <a:spLocks noGrp="1"/>
          </p:cNvSpPr>
          <p:nvPr>
            <p:ph type="title"/>
          </p:nvPr>
        </p:nvSpPr>
        <p:spPr>
          <a:xfrm>
            <a:off x="1187624" y="332656"/>
            <a:ext cx="7776864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A38557"/>
              </a:buClr>
              <a:buSzPts val="3200"/>
              <a:buFont typeface="Source Sans Pro"/>
              <a:buNone/>
            </a:pPr>
            <a:r>
              <a:rPr lang="ru-RU" sz="3200" b="1" i="0" u="none" strike="noStrike" cap="none" dirty="0">
                <a:solidFill>
                  <a:srgbClr val="A3855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ВСПОМОГАТЕЛЬНЫЕ ТЕХНОЛОГИИ </a:t>
            </a:r>
            <a:br>
              <a:rPr lang="ru-RU" sz="3200" b="1" i="0" u="none" strike="noStrike" cap="none" dirty="0">
                <a:solidFill>
                  <a:srgbClr val="A38557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ru-RU" sz="3200" b="1" i="0" u="none" strike="noStrike" cap="none" dirty="0">
                <a:solidFill>
                  <a:srgbClr val="A3855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НА ОСНОВЕ ИКТ</a:t>
            </a:r>
            <a:endParaRPr sz="3200" b="1" i="0" u="none" strike="noStrike" cap="none" dirty="0">
              <a:solidFill>
                <a:srgbClr val="A3855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0" name="Google Shape;160;p19"/>
          <p:cNvSpPr txBox="1">
            <a:spLocks noGrp="1"/>
          </p:cNvSpPr>
          <p:nvPr>
            <p:ph sz="quarter" idx="13"/>
          </p:nvPr>
        </p:nvSpPr>
        <p:spPr>
          <a:xfrm>
            <a:off x="1331640" y="1340768"/>
            <a:ext cx="7344816" cy="1008112"/>
          </a:xfrm>
          <a:prstGeom prst="rect">
            <a:avLst/>
          </a:prstGeom>
          <a:noFill/>
          <a:ln w="9525" cap="flat" cmpd="sng">
            <a:solidFill>
              <a:srgbClr val="A385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38557"/>
              </a:buClr>
              <a:buSzPts val="2000"/>
              <a:buFont typeface="Arial"/>
              <a:buNone/>
            </a:pPr>
            <a:r>
              <a:rPr lang="ru-RU" sz="2000" b="1" i="0" u="none" strike="noStrike" cap="none" dirty="0">
                <a:solidFill>
                  <a:srgbClr val="A3855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Компенсаторная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-RU" sz="2000" b="1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</a:t>
            </a:r>
            <a:r>
              <a:rPr lang="ru-RU" sz="1600" b="1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Техническая помощь для облегчения традиционных в образовании видов деятельности: чтения и письма; 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1" name="Google Shape;161;p19"/>
          <p:cNvSpPr txBox="1">
            <a:spLocks noGrp="1"/>
          </p:cNvSpPr>
          <p:nvPr>
            <p:ph sz="quarter" idx="14"/>
          </p:nvPr>
        </p:nvSpPr>
        <p:spPr>
          <a:xfrm>
            <a:off x="1331640" y="2492897"/>
            <a:ext cx="7344816" cy="1080120"/>
          </a:xfrm>
          <a:prstGeom prst="rect">
            <a:avLst/>
          </a:prstGeom>
          <a:noFill/>
          <a:ln w="9525" cap="flat" cmpd="sng">
            <a:solidFill>
              <a:srgbClr val="A385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38557"/>
              </a:buClr>
              <a:buSzPts val="2000"/>
              <a:buFont typeface="Arial"/>
              <a:buNone/>
            </a:pPr>
            <a:r>
              <a:rPr lang="ru-RU" sz="2000" b="1" i="0" u="none" strike="noStrike" cap="none" dirty="0">
                <a:solidFill>
                  <a:srgbClr val="A3855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Дидактическая</a:t>
            </a:r>
            <a:r>
              <a:rPr lang="ru-RU" sz="2000" b="1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-RU" sz="2000" b="1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</a:t>
            </a:r>
            <a:r>
              <a:rPr lang="ru-RU" sz="1600" b="1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Педагогическая помощь в использовании ИКТ для создания подходящей учебной среды и образовательных ресурсов;</a:t>
            </a:r>
            <a:endParaRPr sz="1600" b="1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2" name="Google Shape;162;p19"/>
          <p:cNvSpPr txBox="1"/>
          <p:nvPr/>
        </p:nvSpPr>
        <p:spPr>
          <a:xfrm>
            <a:off x="6084168" y="1772816"/>
            <a:ext cx="2592288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3" name="Google Shape;163;p19"/>
          <p:cNvSpPr txBox="1"/>
          <p:nvPr/>
        </p:nvSpPr>
        <p:spPr>
          <a:xfrm>
            <a:off x="1331640" y="3717032"/>
            <a:ext cx="7344816" cy="1080120"/>
          </a:xfrm>
          <a:prstGeom prst="rect">
            <a:avLst/>
          </a:prstGeom>
          <a:noFill/>
          <a:ln w="9525" cap="flat" cmpd="sng">
            <a:solidFill>
              <a:srgbClr val="A385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8557"/>
              </a:buClr>
              <a:buSzPts val="2000"/>
              <a:buFont typeface="Arial"/>
              <a:buChar char="•"/>
            </a:pPr>
            <a:r>
              <a:rPr lang="ru-RU" sz="2000" dirty="0">
                <a:solidFill>
                  <a:srgbClr val="A3855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К</a:t>
            </a:r>
            <a:r>
              <a:rPr lang="ru-RU" sz="2000" b="0" i="0" u="none" strike="noStrike" cap="none" dirty="0">
                <a:solidFill>
                  <a:srgbClr val="A3855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оммуникационная</a:t>
            </a:r>
            <a:endParaRPr sz="2000" dirty="0">
              <a:solidFill>
                <a:srgbClr val="A3855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 Коммуникативная помощь для участия в системах сетевого взаимодействия </a:t>
            </a:r>
            <a:endParaRPr sz="16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4" name="Google Shape;164;p19"/>
          <p:cNvSpPr txBox="1"/>
          <p:nvPr/>
        </p:nvSpPr>
        <p:spPr>
          <a:xfrm>
            <a:off x="1331640" y="4941168"/>
            <a:ext cx="7344816" cy="151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u="sng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Основная цель применения вспомогательных технологий при обучении лиц с ОВЗ  </a:t>
            </a:r>
            <a:r>
              <a:rPr lang="ru-RU" sz="16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 предоставление им возможности общаться (в письменной или устной форме). Это достигается с помощью разнообразных устройств ввода данных и инструментов, которые поддерживают письменную речь, чтение, рисование</a:t>
            </a:r>
            <a:r>
              <a:rPr lang="ru-RU" sz="1600" dirty="0">
                <a:solidFill>
                  <a:srgbClr val="A3855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sz="1600" b="0" i="0" u="none" strike="noStrike" cap="none" dirty="0">
              <a:solidFill>
                <a:srgbClr val="A3855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0"/>
          <p:cNvSpPr txBox="1">
            <a:spLocks noGrp="1"/>
          </p:cNvSpPr>
          <p:nvPr>
            <p:ph type="title"/>
          </p:nvPr>
        </p:nvSpPr>
        <p:spPr>
          <a:xfrm>
            <a:off x="1187624" y="332656"/>
            <a:ext cx="7776864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A38557"/>
              </a:buClr>
              <a:buSzPts val="3200"/>
              <a:buFont typeface="Source Sans Pro"/>
              <a:buNone/>
            </a:pPr>
            <a:r>
              <a:rPr lang="ru-RU" sz="3200" b="1" i="0" u="none" strike="noStrike" cap="none" dirty="0">
                <a:solidFill>
                  <a:srgbClr val="A3855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ОСНОВНЫЕ ТИПЫ СРЕДСТВ ИКТ</a:t>
            </a:r>
            <a:endParaRPr sz="3200" b="1" i="0" u="none" strike="noStrike" cap="none" dirty="0">
              <a:solidFill>
                <a:srgbClr val="A3855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0" name="Google Shape;170;p20"/>
          <p:cNvSpPr txBox="1">
            <a:spLocks noGrp="1"/>
          </p:cNvSpPr>
          <p:nvPr>
            <p:ph sz="quarter" idx="13"/>
          </p:nvPr>
        </p:nvSpPr>
        <p:spPr>
          <a:xfrm>
            <a:off x="1331640" y="908720"/>
            <a:ext cx="7344816" cy="792088"/>
          </a:xfrm>
          <a:prstGeom prst="rect">
            <a:avLst/>
          </a:prstGeom>
          <a:noFill/>
          <a:ln w="9525" cap="flat" cmpd="sng">
            <a:solidFill>
              <a:srgbClr val="A385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38557"/>
              </a:buClr>
              <a:buSzPts val="2000"/>
              <a:buFont typeface="Arial"/>
              <a:buNone/>
            </a:pPr>
            <a:r>
              <a:rPr lang="ru-RU" sz="2000" b="1" i="0" u="none" strike="noStrike" cap="none" dirty="0">
                <a:solidFill>
                  <a:srgbClr val="A3855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Стандартные технологии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600" b="1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компьютеры, имеющие встроенные функции настройки для лиц с ОВЗ</a:t>
            </a:r>
            <a:endParaRPr sz="1600" b="1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1" name="Google Shape;171;p20"/>
          <p:cNvSpPr txBox="1">
            <a:spLocks noGrp="1"/>
          </p:cNvSpPr>
          <p:nvPr>
            <p:ph sz="quarter" idx="14"/>
          </p:nvPr>
        </p:nvSpPr>
        <p:spPr>
          <a:xfrm>
            <a:off x="1331640" y="1772816"/>
            <a:ext cx="7344816" cy="1368152"/>
          </a:xfrm>
          <a:prstGeom prst="rect">
            <a:avLst/>
          </a:prstGeom>
          <a:noFill/>
          <a:ln w="9525" cap="flat" cmpd="sng">
            <a:solidFill>
              <a:srgbClr val="A385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38557"/>
              </a:buClr>
              <a:buSzPts val="2000"/>
              <a:buFont typeface="Arial"/>
              <a:buNone/>
            </a:pPr>
            <a:r>
              <a:rPr lang="ru-RU" sz="2000" b="1" i="0" u="none" strike="noStrike" cap="none" dirty="0">
                <a:solidFill>
                  <a:srgbClr val="A3855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Доступные форматы данных (альтернативные форматы)</a:t>
            </a:r>
            <a:r>
              <a:rPr lang="ru-RU" sz="2000" b="1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600" b="1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 доступный HTML;</a:t>
            </a:r>
            <a:endParaRPr sz="1600" b="1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600" b="1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 говорящие книги системы DAISY;</a:t>
            </a:r>
            <a:endParaRPr sz="1600" b="1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600" b="1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 «</a:t>
            </a:r>
            <a:r>
              <a:rPr lang="ru-RU" sz="1600" b="1" i="0" u="none" strike="noStrike" cap="none" dirty="0" err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низкотехнологичные</a:t>
            </a:r>
            <a:r>
              <a:rPr lang="ru-RU" sz="1600" b="1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» форматы (система Брайля)</a:t>
            </a:r>
            <a:endParaRPr sz="1600" b="1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2" name="Google Shape;172;p20"/>
          <p:cNvSpPr txBox="1"/>
          <p:nvPr/>
        </p:nvSpPr>
        <p:spPr>
          <a:xfrm>
            <a:off x="6084168" y="1772816"/>
            <a:ext cx="2592288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3" name="Google Shape;173;p20"/>
          <p:cNvSpPr txBox="1"/>
          <p:nvPr/>
        </p:nvSpPr>
        <p:spPr>
          <a:xfrm>
            <a:off x="1331640" y="3212976"/>
            <a:ext cx="7344816" cy="3240360"/>
          </a:xfrm>
          <a:prstGeom prst="rect">
            <a:avLst/>
          </a:prstGeom>
          <a:noFill/>
          <a:ln w="9525" cap="flat" cmpd="sng">
            <a:solidFill>
              <a:srgbClr val="A385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8557"/>
              </a:buClr>
              <a:buSzPts val="2000"/>
              <a:buFont typeface="Arial"/>
              <a:buChar char="•"/>
            </a:pPr>
            <a:r>
              <a:rPr lang="ru-RU" sz="2000" dirty="0">
                <a:solidFill>
                  <a:srgbClr val="A3855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Вспомогательные технологии ( </a:t>
            </a:r>
            <a:r>
              <a:rPr lang="ru-RU" sz="1600" dirty="0">
                <a:solidFill>
                  <a:srgbClr val="A3855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устройства, продукты, оборудование, программное обеспечение или услуги, направленные на усиление, поддержку или улучшение функциональных возможностей людей с ОВЗ)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 слуховые аппараты, инвалидные кресла;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 устройства для чтения книг с экрана;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 клавиатуры со специальными возможностями;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 речевые тренажёры </a:t>
            </a:r>
            <a:r>
              <a:rPr lang="ru-RU" sz="1600" dirty="0" err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Go</a:t>
            </a:r>
            <a:r>
              <a:rPr lang="ru-RU" sz="16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Talk</a:t>
            </a:r>
            <a:r>
              <a:rPr lang="ru-RU" sz="16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(«</a:t>
            </a:r>
            <a:r>
              <a:rPr lang="ru-RU" sz="1600" dirty="0" err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Гоу</a:t>
            </a:r>
            <a:r>
              <a:rPr lang="ru-RU" sz="16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Ток»);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 «</a:t>
            </a:r>
            <a:r>
              <a:rPr lang="ru-RU" sz="1600" dirty="0" err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Duxbury</a:t>
            </a:r>
            <a:r>
              <a:rPr lang="ru-RU" sz="16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Braille</a:t>
            </a:r>
            <a:r>
              <a:rPr lang="ru-RU" sz="16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Translator</a:t>
            </a:r>
            <a:r>
              <a:rPr lang="ru-RU" sz="16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» – программа, которая осуществляет двунаправленный  перевод : обыкновенный шрифт – азбука Брайля;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 «</a:t>
            </a:r>
            <a:r>
              <a:rPr lang="ru-RU" sz="1600" dirty="0" err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Кликер</a:t>
            </a:r>
            <a:r>
              <a:rPr lang="ru-RU" sz="16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6» - говорящий текстовый редактор программы позволяет писать при помощи клавиатуры или картинки. Каждое слово можно увидеть и услышать.</a:t>
            </a:r>
            <a:endParaRPr dirty="0"/>
          </a:p>
          <a:p>
            <a:pPr marL="342900" marR="0" lvl="0" indent="-2413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None/>
            </a:pPr>
            <a:endParaRPr sz="16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2413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None/>
            </a:pPr>
            <a:endParaRPr sz="16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683966" cy="174007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1"/>
          <p:cNvSpPr txBox="1">
            <a:spLocks noGrp="1"/>
          </p:cNvSpPr>
          <p:nvPr>
            <p:ph type="ctrTitle"/>
          </p:nvPr>
        </p:nvSpPr>
        <p:spPr>
          <a:xfrm>
            <a:off x="3995936" y="-315416"/>
            <a:ext cx="7772400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A38557"/>
              </a:buClr>
              <a:buSzPts val="3200"/>
              <a:buFont typeface="Source Sans Pro"/>
              <a:buNone/>
            </a:pPr>
            <a:r>
              <a:rPr lang="ru-RU" sz="3200" b="1" i="0" u="none" strike="noStrike" cap="none">
                <a:solidFill>
                  <a:srgbClr val="A3855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ИГРОВЫЕ ТЕХНОЛОГИИ</a:t>
            </a:r>
            <a:endParaRPr sz="3200" b="1" i="0" u="none" strike="noStrike" cap="none">
              <a:solidFill>
                <a:srgbClr val="A3855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0" name="Google Shape;180;p21"/>
          <p:cNvSpPr txBox="1"/>
          <p:nvPr/>
        </p:nvSpPr>
        <p:spPr>
          <a:xfrm>
            <a:off x="1691680" y="1365354"/>
            <a:ext cx="7344816" cy="54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600" b="0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Игровые приёмы в обучении и воспитании 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                   - обеспечивают занимательность занятий;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                   - учитывают индивидуальные особенности;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                   - активизирую познавательную деятельность, культуру  речи;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                   - налаживают процесс сотрудничества учителя и ученика.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В процессе игры у детей вырабатывается привычка мыслить самостоятельно, сосредотачиваться, проявлять инициативу. Развивается мышление, память, внимание, наблюдательность.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Игра выполняет важнейшие функции: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                    - социализации;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                    - коммуникативную;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                    - диагностическую;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                    - коррекционную;</a:t>
            </a:r>
            <a:endParaRPr sz="16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                    - развлекательную.</a:t>
            </a:r>
            <a:endParaRPr sz="16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600" b="0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A38557"/>
              </a:buClr>
              <a:buSzPts val="2800"/>
              <a:buFont typeface="Source Sans Pro"/>
              <a:buNone/>
            </a:pPr>
            <a:r>
              <a:rPr lang="ru-RU" sz="2800" b="1" i="0" u="none" strike="noStrike" cap="none">
                <a:solidFill>
                  <a:srgbClr val="A3855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ИГРОВЫЕ ТЕХНОЛОГИИ</a:t>
            </a:r>
            <a:endParaRPr sz="28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6" name="Google Shape;186;p22"/>
          <p:cNvSpPr txBox="1"/>
          <p:nvPr/>
        </p:nvSpPr>
        <p:spPr>
          <a:xfrm>
            <a:off x="1259632" y="2071544"/>
            <a:ext cx="7344816" cy="54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7" name="Google Shape;187;p22"/>
          <p:cNvSpPr txBox="1"/>
          <p:nvPr/>
        </p:nvSpPr>
        <p:spPr>
          <a:xfrm>
            <a:off x="1556936" y="406400"/>
            <a:ext cx="7128792" cy="5688176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 dirty="0">
                <a:solidFill>
                  <a:srgbClr val="A3855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ru-RU" sz="2000" b="1" dirty="0">
                <a:solidFill>
                  <a:srgbClr val="A3855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                                </a:t>
            </a:r>
            <a:r>
              <a:rPr lang="ru-RU" sz="2000" b="1" i="0" u="none" strike="noStrike" cap="none" dirty="0">
                <a:solidFill>
                  <a:srgbClr val="A3855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Дидактические игры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A3855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None/>
            </a:pPr>
            <a:endParaRPr sz="16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A3855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            наглядные                                         словесные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демонстрационный материал,                                 (в основе – накопленный опыт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раздаточный материал,                                                    детей, их наблюдения).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раздаточный материал,    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игры с игрушками,    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игры-инсценировки.  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        Задача этих игр состоит в систематизации и обобщении. Они применяются на  этапе закрепления и повторения материала, включая игры-загадки, игры на составление высказываний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None/>
            </a:pPr>
            <a:endParaRPr sz="16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None/>
            </a:pPr>
            <a:endParaRPr sz="16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88" name="Google Shape;188;p22"/>
          <p:cNvCxnSpPr/>
          <p:nvPr/>
        </p:nvCxnSpPr>
        <p:spPr>
          <a:xfrm flipH="1">
            <a:off x="3275856" y="1844824"/>
            <a:ext cx="936104" cy="432048"/>
          </a:xfrm>
          <a:prstGeom prst="straightConnector1">
            <a:avLst/>
          </a:prstGeom>
          <a:noFill/>
          <a:ln w="9525" cap="flat" cmpd="sng">
            <a:solidFill>
              <a:srgbClr val="75777B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89" name="Google Shape;189;p22"/>
          <p:cNvCxnSpPr/>
          <p:nvPr/>
        </p:nvCxnSpPr>
        <p:spPr>
          <a:xfrm>
            <a:off x="5364088" y="1844824"/>
            <a:ext cx="1008112" cy="432048"/>
          </a:xfrm>
          <a:prstGeom prst="straightConnector1">
            <a:avLst/>
          </a:prstGeom>
          <a:noFill/>
          <a:ln w="9525" cap="flat" cmpd="sng">
            <a:solidFill>
              <a:srgbClr val="75777B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3"/>
          <p:cNvSpPr txBox="1">
            <a:spLocks noGrp="1"/>
          </p:cNvSpPr>
          <p:nvPr>
            <p:ph type="title"/>
          </p:nvPr>
        </p:nvSpPr>
        <p:spPr>
          <a:xfrm>
            <a:off x="1117601" y="4216400"/>
            <a:ext cx="7188200" cy="194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A38557"/>
              </a:buClr>
              <a:buSzPts val="2800"/>
              <a:buFont typeface="Source Sans Pro"/>
              <a:buNone/>
            </a:pPr>
            <a:r>
              <a:rPr lang="ru-RU" sz="2800" b="1" i="0" u="none" strike="noStrike" cap="none" dirty="0">
                <a:solidFill>
                  <a:srgbClr val="A3855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ИГРОВЫЕ ТЕХНОЛОГИИ</a:t>
            </a:r>
            <a:endParaRPr sz="28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5" name="Google Shape;195;p23"/>
          <p:cNvSpPr txBox="1"/>
          <p:nvPr/>
        </p:nvSpPr>
        <p:spPr>
          <a:xfrm>
            <a:off x="843280" y="5090160"/>
            <a:ext cx="8058472" cy="1143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6" name="Google Shape;196;p23"/>
          <p:cNvSpPr txBox="1"/>
          <p:nvPr/>
        </p:nvSpPr>
        <p:spPr>
          <a:xfrm>
            <a:off x="1223628" y="299172"/>
            <a:ext cx="7128792" cy="3744416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 dirty="0">
                <a:solidFill>
                  <a:srgbClr val="A3855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ru-RU" sz="2000" b="1" dirty="0">
                <a:solidFill>
                  <a:srgbClr val="A3855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                                </a:t>
            </a:r>
            <a:r>
              <a:rPr lang="ru-RU" sz="2000" b="1" i="0" u="none" strike="noStrike" cap="none" dirty="0">
                <a:solidFill>
                  <a:srgbClr val="A3855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Дидактические игры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i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                                 </a:t>
            </a:r>
            <a:r>
              <a:rPr lang="ru-RU" sz="2000" i="1" dirty="0">
                <a:solidFill>
                  <a:srgbClr val="A3855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по числу участников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i="1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ru-RU" sz="2000" dirty="0">
                <a:solidFill>
                  <a:srgbClr val="A3855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Коллективные                   Групповые                    Индивидуальные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A3855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Задания в отдельных играх необходимо индивидуализировать, даже в играх коллективных. Если ученики слабо успевают, то, чтобы они все-таки приняли участие в игре, необходимо посильные для них задания. Выполнение небольшого задания вселит уверенность, активизирует ученика на выполнение более сложных заданий. Ученикам, успешно овладевшим знаниями, следует давать в игре более усложненное задание, чтобы у них поддерживался интерес к игре. </a:t>
            </a:r>
            <a:r>
              <a:rPr lang="ru-RU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 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A3855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 dirty="0">
                <a:solidFill>
                  <a:srgbClr val="A3855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Игровые технологии </a:t>
            </a:r>
            <a:r>
              <a:rPr lang="ru-RU" sz="1600" dirty="0">
                <a:solidFill>
                  <a:srgbClr val="A3855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в жизни школьника имеют большое коррекционное воздействие и являются одним из эффективных методов </a:t>
            </a:r>
            <a:r>
              <a:rPr lang="ru-RU" sz="1600" dirty="0" smtClean="0">
                <a:solidFill>
                  <a:srgbClr val="A3855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формирования положительной мотивации к любому предмету.</a:t>
            </a:r>
            <a:endParaRPr dirty="0" smtClean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A3855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97" name="Google Shape;197;p23"/>
          <p:cNvCxnSpPr/>
          <p:nvPr/>
        </p:nvCxnSpPr>
        <p:spPr>
          <a:xfrm flipH="1">
            <a:off x="2987824" y="1844824"/>
            <a:ext cx="936104" cy="432048"/>
          </a:xfrm>
          <a:prstGeom prst="straightConnector1">
            <a:avLst/>
          </a:prstGeom>
          <a:noFill/>
          <a:ln w="9525" cap="flat" cmpd="sng">
            <a:solidFill>
              <a:srgbClr val="75777B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98" name="Google Shape;198;p23"/>
          <p:cNvCxnSpPr/>
          <p:nvPr/>
        </p:nvCxnSpPr>
        <p:spPr>
          <a:xfrm>
            <a:off x="5796136" y="1844824"/>
            <a:ext cx="1008112" cy="504056"/>
          </a:xfrm>
          <a:prstGeom prst="straightConnector1">
            <a:avLst/>
          </a:prstGeom>
          <a:noFill/>
          <a:ln w="9525" cap="flat" cmpd="sng">
            <a:solidFill>
              <a:srgbClr val="75777B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99" name="Google Shape;199;p23"/>
          <p:cNvCxnSpPr/>
          <p:nvPr/>
        </p:nvCxnSpPr>
        <p:spPr>
          <a:xfrm>
            <a:off x="4788024" y="1844824"/>
            <a:ext cx="0" cy="504056"/>
          </a:xfrm>
          <a:prstGeom prst="straightConnector1">
            <a:avLst/>
          </a:prstGeom>
          <a:noFill/>
          <a:ln w="9525" cap="flat" cmpd="sng">
            <a:solidFill>
              <a:srgbClr val="75777B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4"/>
          <p:cNvSpPr txBox="1">
            <a:spLocks noGrp="1"/>
          </p:cNvSpPr>
          <p:nvPr>
            <p:ph type="title"/>
          </p:nvPr>
        </p:nvSpPr>
        <p:spPr>
          <a:xfrm>
            <a:off x="1403648" y="1556792"/>
            <a:ext cx="7283152" cy="3528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None/>
            </a:pPr>
            <a:r>
              <a:rPr lang="ru-RU" sz="1600" b="0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ДОМАШНЕЕ ОБУЧЕНИЕ - ВАРИАНТ ОБУЧЕНИЯ ДЕТЕЙ-ИНВАЛИДОВ, ПРИ КОТОРОМ ПРЕПОДАВАТЕЛИ ОБРАЗОВАТЕЛЬНОГО УЧРЕЖДЕНИЯ </a:t>
            </a:r>
            <a:r>
              <a:rPr lang="ru-RU" sz="1600" b="0" i="0" u="sng" strike="noStrike" cap="none" dirty="0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ОРГАНИЗОВАННО ПОСЕЩАЮТ РЕБЕНКА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 И ПРОВОДЯТ С НИМ ЗАНЯТИЯ НЕПОСРЕДСТВЕННО ПО МЕСТУ ЕГО ПРОЖИВАНИЯ. </a:t>
            </a:r>
            <a:br>
              <a:rPr lang="ru-RU" sz="1600" b="0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ru-RU" sz="1600" b="0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/>
            </a:r>
            <a:br>
              <a:rPr lang="ru-RU" sz="1600" b="0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ru-RU" sz="1600" b="0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В ТАКОМ СЛУЧАЕ, КАК ПРАВИЛО, ОБУЧЕНИЕ ОСУЩЕСТВЛЯЕТСЯ СИЛАМИ ПЕДАГОГОВ БЛИЖАЙШЕГО ОБРАЗОВАТЕЛЬНОГО УЧРЕЖДЕНИЯ, ОДНАКО В РОССИИ СУЩЕСТВУЮТ И СПЕЦИАЛИЗИРОВАННЫЕ ШКОЛЫ НАДОМНОГО ОБУЧЕНИЯ ДЕТЕЙ-ИНВАЛИДОВ. </a:t>
            </a:r>
            <a:br>
              <a:rPr lang="ru-RU" sz="1600" b="0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ru-RU" sz="1600" b="0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/>
            </a:r>
            <a:br>
              <a:rPr lang="ru-RU" sz="1600" b="0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ru-RU" sz="1600" b="0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ДОМАШНЕЕ ОБУЧЕНИЕ МОЖЕТ ВЕСТИСЬ ПО ОБЩЕЙ ЛИБО ВСПОМОГАТЕЛЬНОЙ ПРОГРАММЕ, ПОСТРОЕННОЙ С УЧЕТОМ ВОЗМОЖНОСТЕЙ УЧАЩЕГОСЯ. </a:t>
            </a:r>
            <a:br>
              <a:rPr lang="ru-RU" sz="1600" b="0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ru-RU" sz="1600" b="0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/>
            </a:r>
            <a:br>
              <a:rPr lang="ru-RU" sz="1600" b="0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ru-RU" sz="1600" b="0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ПО ОКОНЧАНИИ ОБУЧЕНИЯ РЕБЕНКУ ВЫДАЕТСЯ АТТЕСТАТ ОБ ОКОНЧАНИИ ШКОЛЫ ОБЩЕГО ОБРАЗЦА С УКАЗАНИЕМ ПРОГРАММЫ, ПО КОТОРОЙ ОН ПРОХОДИЛ ОБУЧЕНИЕ.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/>
            </a:r>
            <a:br>
              <a:rPr lang="ru-RU" sz="2800" b="0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sz="28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5" name="Google Shape;205;p24"/>
          <p:cNvSpPr txBox="1"/>
          <p:nvPr/>
        </p:nvSpPr>
        <p:spPr>
          <a:xfrm>
            <a:off x="1115616" y="260648"/>
            <a:ext cx="7653536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8557"/>
              </a:buClr>
              <a:buSzPts val="4400"/>
              <a:buFont typeface="Source Sans Pro"/>
              <a:buNone/>
            </a:pPr>
            <a:r>
              <a:rPr lang="ru-RU" sz="4400" b="1" i="0" u="none" strike="noStrike" cap="none" dirty="0">
                <a:solidFill>
                  <a:srgbClr val="A3855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Домашнее обучение</a:t>
            </a:r>
            <a:endParaRPr sz="44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06" name="Google Shape;206;p24" descr="http://ukurier.gov.ua/media/images/2013-8/image02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56176" y="4941168"/>
            <a:ext cx="2019772" cy="1443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9"/>
          <p:cNvSpPr txBox="1">
            <a:spLocks noGrp="1"/>
          </p:cNvSpPr>
          <p:nvPr>
            <p:ph sz="quarter" idx="13"/>
          </p:nvPr>
        </p:nvSpPr>
        <p:spPr>
          <a:xfrm>
            <a:off x="457200" y="2780928"/>
            <a:ext cx="8229600" cy="3543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ru-RU" sz="4400" b="1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Спасибо за внимание! </a:t>
            </a:r>
            <a:endParaRPr sz="4400" b="1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/>
          <p:nvPr/>
        </p:nvSpPr>
        <p:spPr>
          <a:xfrm>
            <a:off x="251520" y="692696"/>
            <a:ext cx="7572428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Принятый 29 декабря 2012 г. Федеральный закон № 273ФЗ «Об образовании в Российской Федерации» вводит в российское образовательное пространство два принципиально новых для нашего общества понятия: </a:t>
            </a:r>
            <a:r>
              <a:rPr lang="ru-RU" sz="2400" b="1" i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инклюзивное образование и особые образовательные потребности (ООП).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Пункт 27 ст. 2 Закона звучит так: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«Инклюзивное образование — обеспечение равного доступа к образованию для всех обучающихся с учетом разнообразия особых образовательных потребностей и индивидуальных возможностей»</a:t>
            </a:r>
            <a:endParaRPr sz="24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доклад\da13434b679c53f8840e22b482a96559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2217"/>
            <a:ext cx="9144000" cy="515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96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Изменения ФГОС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R="177165"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В адаптированных основных образовательных программах требования к личностным результатам дополняются специальными результатами коррекционно-развивающей работы по развитию жизненной компетенции обучающихся с ограниченными возможностями здоровья.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96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доклад\4-2048x14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196453"/>
            <a:ext cx="9052560" cy="646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10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520" y="188640"/>
            <a:ext cx="3711749" cy="240640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>
            <a:spLocks noGrp="1"/>
          </p:cNvSpPr>
          <p:nvPr>
            <p:ph type="subTitle" idx="1"/>
          </p:nvPr>
        </p:nvSpPr>
        <p:spPr>
          <a:xfrm>
            <a:off x="533400" y="2636912"/>
            <a:ext cx="7854696" cy="3506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25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5"/>
              <a:buFont typeface="Arial"/>
              <a:buNone/>
            </a:pPr>
            <a:r>
              <a:rPr lang="ru-RU" sz="2805" b="1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ИНКЛЮЗИВНОЕ ОБРАЗОВАНИЕ (ВКЛЮЧАЮЩЕЕ)  </a:t>
            </a:r>
            <a:r>
              <a:rPr lang="ru-RU" sz="2805" b="0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– ЭТО ОБРАЗОВАНИЕ, ПРИ КОТОРОМ ВСЕ ДЕТИ, НЕСМОТРЯ НА СВОИ ФИЗИЧЕСКИЕ, ИНТЕЛЛЕКТУАЛЬНЫЕ И ИНЫЕ ОСОБЕННОСТИ, ВКЛЮЧЕНЫ В ОБЩУЮ СИСТЕМУ ОБРАЗОВАНИЯ И ОБУЧАЮТСЯ В ОБЩЕОБРАЗОВАТЕЛЬНЫХ ШКОЛАХ ВМЕСТЕ СО СВОИМИ СВЕРСТНИКАМИ.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5"/>
              <a:buFont typeface="Arial"/>
              <a:buNone/>
            </a:pPr>
            <a:endParaRPr sz="2805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6" name="Google Shape;106;p15"/>
          <p:cNvSpPr txBox="1">
            <a:spLocks noGrp="1"/>
          </p:cNvSpPr>
          <p:nvPr>
            <p:ph type="ctrTitle"/>
          </p:nvPr>
        </p:nvSpPr>
        <p:spPr>
          <a:xfrm>
            <a:off x="3347864" y="476672"/>
            <a:ext cx="5648623" cy="120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Source Sans Pro"/>
              <a:buNone/>
            </a:pPr>
            <a:r>
              <a:rPr lang="ru-RU" sz="2880" b="0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 ИНКЛЮЗИВНОЕ ОБРАЗОВАНИЕ</a:t>
            </a:r>
            <a:br>
              <a:rPr lang="ru-RU" sz="2880" b="0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sz="288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доклад\slide-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447040"/>
            <a:ext cx="8087360" cy="597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12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8"/>
          <p:cNvSpPr txBox="1">
            <a:spLocks noGrp="1"/>
          </p:cNvSpPr>
          <p:nvPr>
            <p:ph type="title"/>
          </p:nvPr>
        </p:nvSpPr>
        <p:spPr>
          <a:xfrm>
            <a:off x="395536" y="0"/>
            <a:ext cx="8229600" cy="2024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</a:pPr>
            <a:r>
              <a:rPr lang="ru-RU" sz="2800" b="1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ИНКЛЮЗИВНОЕ ОБРАЗОВАНИЕ ТРЕБУЕТ ПОДДЕРЖКИ СО СТОРОНЫ КОМАНДЫ ПРОФЕССИОНАЛОВ</a:t>
            </a:r>
            <a:endParaRPr sz="28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6" name="Google Shape;266;p28"/>
          <p:cNvSpPr txBox="1">
            <a:spLocks noGrp="1"/>
          </p:cNvSpPr>
          <p:nvPr>
            <p:ph sz="quarter" idx="13"/>
          </p:nvPr>
        </p:nvSpPr>
        <p:spPr>
          <a:xfrm>
            <a:off x="251520" y="1844824"/>
            <a:ext cx="8435280" cy="4479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None/>
            </a:pPr>
            <a:r>
              <a:rPr lang="ru-RU" sz="222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идеале такая команда состоит из:</a:t>
            </a:r>
            <a:endParaRPr sz="222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None/>
            </a:pPr>
            <a:r>
              <a:rPr lang="ru-RU" sz="222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Педагога</a:t>
            </a: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None/>
            </a:pPr>
            <a:r>
              <a:rPr lang="ru-RU" sz="222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Психолога</a:t>
            </a: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None/>
            </a:pPr>
            <a:r>
              <a:rPr lang="ru-RU" sz="222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Логопеда</a:t>
            </a: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None/>
            </a:pPr>
            <a:r>
              <a:rPr lang="ru-RU" sz="222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Дефектолога</a:t>
            </a: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None/>
            </a:pPr>
            <a:r>
              <a:rPr lang="ru-RU" sz="222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Тьютора</a:t>
            </a:r>
            <a:endParaRPr sz="222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None/>
            </a:pPr>
            <a:r>
              <a:rPr lang="ru-RU" sz="222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Социального работника</a:t>
            </a: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None/>
            </a:pPr>
            <a:r>
              <a:rPr lang="ru-RU" sz="222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Врача-педиатра</a:t>
            </a: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None/>
            </a:pPr>
            <a:r>
              <a:rPr lang="ru-RU" sz="222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Специалистов по охране и гигиене труда</a:t>
            </a: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None/>
            </a:pPr>
            <a:r>
              <a:rPr lang="ru-RU" sz="222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Ассистента педагога (сопровождающего)</a:t>
            </a: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80"/>
              <a:buFont typeface="Arial"/>
              <a:buNone/>
            </a:pPr>
            <a:r>
              <a:rPr lang="ru-RU" sz="1480" b="1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/>
            </a:r>
            <a:br>
              <a:rPr lang="ru-RU" sz="1480" b="1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sz="1480" b="1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67" name="Google Shape;26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4088" y="2348880"/>
            <a:ext cx="3620070" cy="23469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998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16"/>
          <p:cNvGrpSpPr/>
          <p:nvPr/>
        </p:nvGrpSpPr>
        <p:grpSpPr>
          <a:xfrm>
            <a:off x="1403654" y="548687"/>
            <a:ext cx="7188053" cy="2158013"/>
            <a:chOff x="144022" y="144023"/>
            <a:chExt cx="7188053" cy="2158013"/>
          </a:xfrm>
        </p:grpSpPr>
        <p:sp>
          <p:nvSpPr>
            <p:cNvPr id="113" name="Google Shape;113;p16"/>
            <p:cNvSpPr/>
            <p:nvPr/>
          </p:nvSpPr>
          <p:spPr>
            <a:xfrm>
              <a:off x="792097" y="144023"/>
              <a:ext cx="5557327" cy="836859"/>
            </a:xfrm>
            <a:prstGeom prst="roundRect">
              <a:avLst>
                <a:gd name="adj" fmla="val 10000"/>
              </a:avLst>
            </a:prstGeom>
            <a:solidFill>
              <a:srgbClr val="A3855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6"/>
            <p:cNvSpPr txBox="1"/>
            <p:nvPr/>
          </p:nvSpPr>
          <p:spPr>
            <a:xfrm>
              <a:off x="816608" y="168534"/>
              <a:ext cx="5508305" cy="7878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1120"/>
                </a:spcBef>
                <a:spcAft>
                  <a:spcPts val="0"/>
                </a:spcAft>
                <a:buNone/>
              </a:pPr>
              <a:r>
                <a:rPr lang="ru-RU" sz="3200" dirty="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Инклюзивные  технологии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1120"/>
                </a:spcBef>
                <a:spcAft>
                  <a:spcPts val="0"/>
                </a:spcAft>
                <a:buNone/>
              </a:pPr>
              <a:r>
                <a:rPr lang="ru-RU" sz="1100" dirty="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Борисова Н. В. – кандидат педагогических наук, профессор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None/>
              </a:pPr>
              <a:endParaRPr sz="11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None/>
              </a:pPr>
              <a:endParaRPr sz="11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None/>
              </a:pPr>
              <a:endParaRPr sz="11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1757835" y="980882"/>
              <a:ext cx="1812925" cy="67530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5F6163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16" name="Google Shape;116;p16"/>
            <p:cNvSpPr/>
            <p:nvPr/>
          </p:nvSpPr>
          <p:spPr>
            <a:xfrm>
              <a:off x="144022" y="1656188"/>
              <a:ext cx="3227626" cy="608321"/>
            </a:xfrm>
            <a:prstGeom prst="roundRect">
              <a:avLst>
                <a:gd name="adj" fmla="val 10000"/>
              </a:avLst>
            </a:prstGeom>
            <a:solidFill>
              <a:srgbClr val="A3855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6"/>
            <p:cNvSpPr txBox="1"/>
            <p:nvPr/>
          </p:nvSpPr>
          <p:spPr>
            <a:xfrm>
              <a:off x="161839" y="1674005"/>
              <a:ext cx="3191992" cy="5726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700" dirty="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Организационные </a:t>
              </a:r>
              <a:endParaRPr sz="27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3570761" y="980882"/>
              <a:ext cx="2147501" cy="67530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5F6163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19" name="Google Shape;119;p16"/>
            <p:cNvSpPr/>
            <p:nvPr/>
          </p:nvSpPr>
          <p:spPr>
            <a:xfrm>
              <a:off x="4104449" y="1656188"/>
              <a:ext cx="3227626" cy="645848"/>
            </a:xfrm>
            <a:prstGeom prst="roundRect">
              <a:avLst>
                <a:gd name="adj" fmla="val 10000"/>
              </a:avLst>
            </a:prstGeom>
            <a:solidFill>
              <a:srgbClr val="A3855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6"/>
            <p:cNvSpPr txBox="1"/>
            <p:nvPr/>
          </p:nvSpPr>
          <p:spPr>
            <a:xfrm>
              <a:off x="4123365" y="1675104"/>
              <a:ext cx="3189794" cy="6080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7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Педагогические</a:t>
              </a:r>
              <a:endParaRPr sz="27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121" name="Google Shape;121;p16"/>
          <p:cNvGrpSpPr/>
          <p:nvPr/>
        </p:nvGrpSpPr>
        <p:grpSpPr>
          <a:xfrm>
            <a:off x="1403648" y="2996953"/>
            <a:ext cx="3227626" cy="3168352"/>
            <a:chOff x="144022" y="1656188"/>
            <a:chExt cx="3227626" cy="608321"/>
          </a:xfrm>
        </p:grpSpPr>
        <p:sp>
          <p:nvSpPr>
            <p:cNvPr id="122" name="Google Shape;122;p16"/>
            <p:cNvSpPr/>
            <p:nvPr/>
          </p:nvSpPr>
          <p:spPr>
            <a:xfrm>
              <a:off x="144022" y="1656188"/>
              <a:ext cx="3227626" cy="608321"/>
            </a:xfrm>
            <a:prstGeom prst="roundRect">
              <a:avLst>
                <a:gd name="adj" fmla="val 10000"/>
              </a:avLst>
            </a:prstGeom>
            <a:solidFill>
              <a:srgbClr val="A3855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161839" y="1674005"/>
              <a:ext cx="3191992" cy="5726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342900" marR="0" lvl="0" indent="-3429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Source Sans Pro"/>
                <a:buAutoNum type="arabicPeriod"/>
              </a:pPr>
              <a:r>
                <a:rPr lang="ru-RU" sz="1400" dirty="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Технологии проектирования и программирования </a:t>
              </a:r>
              <a:endParaRPr dirty="0"/>
            </a:p>
            <a:p>
              <a:pPr marL="342900" marR="0" lvl="0" indent="-342900" algn="l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Source Sans Pro"/>
                <a:buAutoNum type="arabicPeriod"/>
              </a:pPr>
              <a:r>
                <a:rPr lang="ru-RU" sz="1400" dirty="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Технологии командного воздействия учителя и специалистов</a:t>
              </a:r>
              <a:endParaRPr dirty="0"/>
            </a:p>
            <a:p>
              <a:pPr marL="342900" marR="0" lvl="0" indent="-342900" algn="l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Source Sans Pro"/>
                <a:buAutoNum type="arabicPeriod"/>
              </a:pPr>
              <a:r>
                <a:rPr lang="ru-RU" sz="1400" dirty="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Технологии организации структурированной, адаптированной и доступной среды</a:t>
              </a:r>
              <a:endParaRPr dirty="0"/>
            </a:p>
            <a:p>
              <a:pPr marL="342900" marR="0" lvl="0" indent="-241300" algn="l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Source Sans Pro"/>
                <a:buNone/>
              </a:pPr>
              <a:endParaRPr sz="16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342900" marR="0" lvl="0" indent="-34290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None/>
              </a:pPr>
              <a:endParaRPr sz="16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124" name="Google Shape;124;p16"/>
          <p:cNvGrpSpPr/>
          <p:nvPr/>
        </p:nvGrpSpPr>
        <p:grpSpPr>
          <a:xfrm>
            <a:off x="5364088" y="2996953"/>
            <a:ext cx="3227626" cy="3168352"/>
            <a:chOff x="144022" y="1656188"/>
            <a:chExt cx="3227626" cy="608321"/>
          </a:xfrm>
        </p:grpSpPr>
        <p:sp>
          <p:nvSpPr>
            <p:cNvPr id="125" name="Google Shape;125;p16"/>
            <p:cNvSpPr/>
            <p:nvPr/>
          </p:nvSpPr>
          <p:spPr>
            <a:xfrm>
              <a:off x="144022" y="1656188"/>
              <a:ext cx="3227626" cy="608321"/>
            </a:xfrm>
            <a:prstGeom prst="roundRect">
              <a:avLst>
                <a:gd name="adj" fmla="val 10000"/>
              </a:avLst>
            </a:prstGeom>
            <a:solidFill>
              <a:srgbClr val="A3855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161839" y="1674005"/>
              <a:ext cx="3191992" cy="5726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342900" marR="0" lvl="0" indent="-2540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Source Sans Pro"/>
                <a:buNone/>
              </a:pPr>
              <a:endParaRPr sz="14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342900" marR="0" lvl="0" indent="-254000" algn="l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Source Sans Pro"/>
                <a:buNone/>
              </a:pPr>
              <a:endParaRPr sz="14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342900" marR="0" lvl="0" indent="-254000" algn="l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Source Sans Pro"/>
                <a:buNone/>
              </a:pPr>
              <a:endParaRPr sz="14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342900" marR="0" lvl="0" indent="-342900" algn="l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Source Sans Pro"/>
                <a:buAutoNum type="arabicPeriod"/>
              </a:pPr>
              <a:r>
                <a:rPr lang="ru-RU" sz="1400" dirty="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Технологии, направленные на освоение академических  компетенций</a:t>
              </a:r>
              <a:endParaRPr dirty="0"/>
            </a:p>
            <a:p>
              <a:pPr marL="342900" marR="0" lvl="0" indent="-342900" algn="l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Source Sans Pro"/>
                <a:buAutoNum type="arabicPeriod"/>
              </a:pPr>
              <a:r>
                <a:rPr lang="ru-RU" sz="1400" dirty="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Технологии коррекции учебных и поведенческих трудностей</a:t>
              </a:r>
              <a:endParaRPr dirty="0"/>
            </a:p>
            <a:p>
              <a:pPr marL="342900" marR="0" lvl="0" indent="-342900" algn="l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Source Sans Pro"/>
                <a:buAutoNum type="arabicPeriod"/>
              </a:pPr>
              <a:r>
                <a:rPr lang="ru-RU" sz="1400" dirty="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Технологии, направленные на формирование социальных компетенций,  в </a:t>
              </a:r>
              <a:r>
                <a:rPr lang="ru-RU" sz="1400" dirty="0" err="1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т.ч</a:t>
              </a:r>
              <a:r>
                <a:rPr lang="ru-RU" sz="1400" dirty="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. принятия, толерантности</a:t>
              </a:r>
              <a:endParaRPr dirty="0"/>
            </a:p>
            <a:p>
              <a:pPr marL="342900" marR="0" lvl="0" indent="-342900" algn="l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Source Sans Pro"/>
                <a:buAutoNum type="arabicPeriod"/>
              </a:pPr>
              <a:r>
                <a:rPr lang="ru-RU" sz="1400" dirty="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Технологии оценивания достижений</a:t>
              </a:r>
              <a:endParaRPr dirty="0"/>
            </a:p>
            <a:p>
              <a:pPr marL="342900" marR="0" lvl="0" indent="-342900" algn="l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Source Sans Pro"/>
                <a:buAutoNum type="arabicPeriod"/>
              </a:pPr>
              <a:r>
                <a:rPr lang="ru-RU" sz="1400" dirty="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Технологии, индивидуализирующие образовательный процесс</a:t>
              </a:r>
              <a:endParaRPr dirty="0"/>
            </a:p>
            <a:p>
              <a:pPr marL="342900" marR="0" lvl="0" indent="-254000" algn="l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Source Sans Pro"/>
                <a:buNone/>
              </a:pPr>
              <a:endParaRPr sz="14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342900" marR="0" lvl="0" indent="-241300" algn="l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Source Sans Pro"/>
                <a:buNone/>
              </a:pPr>
              <a:endParaRPr sz="16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342900" marR="0" lvl="0" indent="-34290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None/>
              </a:pPr>
              <a:endParaRPr sz="16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67</TotalTime>
  <Words>694</Words>
  <Application>Microsoft Office PowerPoint</Application>
  <PresentationFormat>Экран (4:3)</PresentationFormat>
  <Paragraphs>124</Paragraphs>
  <Slides>18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Georgia</vt:lpstr>
      <vt:lpstr>Calibri</vt:lpstr>
      <vt:lpstr>Source Sans Pro</vt:lpstr>
      <vt:lpstr>Times New Roman</vt:lpstr>
      <vt:lpstr>Воздушный поток</vt:lpstr>
      <vt:lpstr>Презентация PowerPoint</vt:lpstr>
      <vt:lpstr>Презентация PowerPoint</vt:lpstr>
      <vt:lpstr>Презентация PowerPoint</vt:lpstr>
      <vt:lpstr>Изменения ФГОС</vt:lpstr>
      <vt:lpstr>Презентация PowerPoint</vt:lpstr>
      <vt:lpstr> ИНКЛЮЗИВНОЕ ОБРАЗОВАНИЕ </vt:lpstr>
      <vt:lpstr>Презентация PowerPoint</vt:lpstr>
      <vt:lpstr>ИНКЛЮЗИВНОЕ ОБРАЗОВАНИЕ ТРЕБУЕТ ПОДДЕРЖКИ СО СТОРОНЫ КОМАНДЫ ПРОФЕССИОНАЛОВ</vt:lpstr>
      <vt:lpstr>Презентация PowerPoint</vt:lpstr>
      <vt:lpstr>Презентация PowerPoint</vt:lpstr>
      <vt:lpstr>ИКТ - ТЕХНОЛОГИИ</vt:lpstr>
      <vt:lpstr>ВСПОМОГАТЕЛЬНЫЕ ТЕХНОЛОГИИ  НА ОСНОВЕ ИКТ</vt:lpstr>
      <vt:lpstr>ОСНОВНЫЕ ТИПЫ СРЕДСТВ ИКТ</vt:lpstr>
      <vt:lpstr>ИГРОВЫЕ ТЕХНОЛОГИИ</vt:lpstr>
      <vt:lpstr>   ИГРОВЫЕ ТЕХНОЛОГИИ</vt:lpstr>
      <vt:lpstr>   ИГРОВЫЕ ТЕХНОЛОГИИ</vt:lpstr>
      <vt:lpstr>ДОМАШНЕЕ ОБУЧЕНИЕ - ВАРИАНТ ОБУЧЕНИЯ ДЕТЕЙ-ИНВАЛИДОВ, ПРИ КОТОРОМ ПРЕПОДАВАТЕЛИ ОБРАЗОВАТЕЛЬНОГО УЧРЕЖДЕНИЯ ОРГАНИЗОВАННО ПОСЕЩАЮТ РЕБЕНКА И ПРОВОДЯТ С НИМ ЗАНЯТИЯ НЕПОСРЕДСТВЕННО ПО МЕСТУ ЕГО ПРОЖИВАНИЯ.   В ТАКОМ СЛУЧАЕ, КАК ПРАВИЛО, ОБУЧЕНИЕ ОСУЩЕСТВЛЯЕТСЯ СИЛАМИ ПЕДАГОГОВ БЛИЖАЙШЕГО ОБРАЗОВАТЕЛЬНОГО УЧРЕЖДЕНИЯ, ОДНАКО В РОССИИ СУЩЕСТВУЮТ И СПЕЦИАЛИЗИРОВАННЫЕ ШКОЛЫ НАДОМНОГО ОБУЧЕНИЯ ДЕТЕЙ-ИНВАЛИДОВ.   ДОМАШНЕЕ ОБУЧЕНИЕ МОЖЕТ ВЕСТИСЬ ПО ОБЩЕЙ ЛИБО ВСПОМОГАТЕЛЬНОЙ ПРОГРАММЕ, ПОСТРОЕННОЙ С УЧЕТОМ ВОЗМОЖНОСТЕЙ УЧАЩЕГОСЯ.   ПО ОКОНЧАНИИ ОБУЧЕНИЯ РЕБЕНКУ ВЫДАЕТСЯ АТТЕСТАТ ОБ ОКОНЧАНИИ ШКОЛЫ ОБЩЕГО ОБРАЗЦА С УКАЗАНИЕМ ПРОГРАММЫ, ПО КОТОРОЙ ОН ПРОХОДИЛ ОБУЧЕНИЕ.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Пользователь</cp:lastModifiedBy>
  <cp:revision>11</cp:revision>
  <dcterms:modified xsi:type="dcterms:W3CDTF">2023-01-26T05:42:54Z</dcterms:modified>
</cp:coreProperties>
</file>